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2" r:id="rId2"/>
  </p:sldMasterIdLst>
  <p:notesMasterIdLst>
    <p:notesMasterId r:id="rId15"/>
  </p:notesMasterIdLst>
  <p:sldIdLst>
    <p:sldId id="256" r:id="rId3"/>
    <p:sldId id="274" r:id="rId4"/>
    <p:sldId id="275" r:id="rId5"/>
    <p:sldId id="268" r:id="rId6"/>
    <p:sldId id="270" r:id="rId7"/>
    <p:sldId id="263" r:id="rId8"/>
    <p:sldId id="265" r:id="rId9"/>
    <p:sldId id="273" r:id="rId10"/>
    <p:sldId id="271" r:id="rId11"/>
    <p:sldId id="272" r:id="rId12"/>
    <p:sldId id="276" r:id="rId13"/>
    <p:sldId id="261" r:id="rId1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030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96" d="100"/>
          <a:sy n="96" d="100"/>
        </p:scale>
        <p:origin x="-1056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2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CC947E2A-790D-4867-82A0-11A3DF013080}" type="datetimeFigureOut">
              <a:rPr lang="en-GB"/>
              <a:pPr>
                <a:defRPr/>
              </a:pPr>
              <a:t>27/02/2013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B22E08E5-E77F-4227-B7ED-FBF0B1BEB709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E886DA-DB84-4654-AB71-69652DF89844}" type="slidenum">
              <a:rPr lang="en-GB" smtClean="0"/>
              <a:pPr/>
              <a:t>1</a:t>
            </a:fld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821FDB-86CA-4193-8A73-0E6137CF0219}" type="slidenum">
              <a:rPr lang="en-GB" smtClean="0"/>
              <a:pPr/>
              <a:t>12</a:t>
            </a:fld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FA319-BE20-4AF5-8CEE-9D9103FFC049}" type="datetime1">
              <a:rPr lang="en-GB"/>
              <a:pPr>
                <a:defRPr/>
              </a:pPr>
              <a:t>27/02/2013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2177F-056A-4419-AE25-DC57025DAEDE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4BE8E-F7E5-41D6-BF06-5CC64CEEF2C6}" type="datetime1">
              <a:rPr lang="en-GB"/>
              <a:pPr>
                <a:defRPr/>
              </a:pPr>
              <a:t>27/02/2013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EF661-53FB-4EF6-81C0-F6DEC30EBF51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3FF99-F3B7-4059-8364-A0AF5B596F4E}" type="datetime1">
              <a:rPr lang="en-GB"/>
              <a:pPr>
                <a:defRPr/>
              </a:pPr>
              <a:t>27/02/2013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C32AB-B712-488A-868C-C17BDC554456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C4A92-0206-4642-8C8A-CD422E5C8AE1}" type="datetime1">
              <a:rPr lang="en-GB"/>
              <a:pPr>
                <a:defRPr/>
              </a:pPr>
              <a:t>27/02/2013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034C6-38FE-44A3-8AAE-3CD0938925B1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6D74C-DC0C-4C9C-93D6-997B2A8B6BF6}" type="datetime1">
              <a:rPr lang="en-GB"/>
              <a:pPr>
                <a:defRPr/>
              </a:pPr>
              <a:t>27/02/2013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09F76-87CB-4814-BDEC-B34C13317EDF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521B0-AA8C-47AC-9455-91982AD01874}" type="datetime1">
              <a:rPr lang="en-GB"/>
              <a:pPr>
                <a:defRPr/>
              </a:pPr>
              <a:t>27/02/2013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3A295-71D3-441D-AC98-E8B98581BEFB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507FE-245F-4712-A88D-F1941BC3BA9F}" type="datetime1">
              <a:rPr lang="en-GB"/>
              <a:pPr>
                <a:defRPr/>
              </a:pPr>
              <a:t>27/02/2013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AE625-852C-4166-8084-C0AE2BBF25C6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AA952-95A1-40CF-8126-32C31F476C22}" type="datetime1">
              <a:rPr lang="en-GB"/>
              <a:pPr>
                <a:defRPr/>
              </a:pPr>
              <a:t>27/02/2013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F463B-95FE-411F-A2D9-4458BA5AF23D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6668E-9B64-44FE-A0AF-E723B9B74CE4}" type="datetime1">
              <a:rPr lang="en-GB"/>
              <a:pPr>
                <a:defRPr/>
              </a:pPr>
              <a:t>27/02/2013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35FFA-A1DB-4580-9923-2A87C63AA8C5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1401A-1B9E-4760-A41B-D40FDFDDFAB6}" type="datetime1">
              <a:rPr lang="en-GB"/>
              <a:pPr>
                <a:defRPr/>
              </a:pPr>
              <a:t>27/02/2013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8FE18-543B-4977-B639-D0D45A2B8068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6C7F7-5ED9-47D7-80E4-1C611111A5B0}" type="datetime1">
              <a:rPr lang="en-GB"/>
              <a:pPr>
                <a:defRPr/>
              </a:pPr>
              <a:t>27/02/2013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3A144-3811-4CBF-B456-782F4478B2C8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09BEA-E1D5-4258-9EF9-B1D1FF9E6AF4}" type="datetime1">
              <a:rPr lang="en-GB"/>
              <a:pPr>
                <a:defRPr/>
              </a:pPr>
              <a:t>27/02/2013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B0665-F436-4348-A0D6-218182503BCC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29D35-7151-4E3F-A96C-D1756FDF4D1E}" type="datetime1">
              <a:rPr lang="en-GB"/>
              <a:pPr>
                <a:defRPr/>
              </a:pPr>
              <a:t>27/02/2013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305B5-BC3E-4513-A7FC-2DDF81250633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05B11-8FC2-4F80-8222-1ED566DEE020}" type="datetime1">
              <a:rPr lang="en-GB"/>
              <a:pPr>
                <a:defRPr/>
              </a:pPr>
              <a:t>27/02/2013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D159E-B069-42DA-A49F-9CC07C89994F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DB663-13A3-4049-8311-6D17C0E8E3F5}" type="datetime1">
              <a:rPr lang="en-GB"/>
              <a:pPr>
                <a:defRPr/>
              </a:pPr>
              <a:t>27/02/2013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1893B-1CC2-4729-82A0-24EC2B837693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28AE5-DDE7-4215-A22A-D60BE78F960C}" type="datetime1">
              <a:rPr lang="en-GB"/>
              <a:pPr>
                <a:defRPr/>
              </a:pPr>
              <a:t>27/02/2013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FA705-0CE0-4CDA-87FB-101D29CA7E93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6CEDC-5B9D-4CD6-A731-C0C9604734BB}" type="datetime1">
              <a:rPr lang="en-GB"/>
              <a:pPr>
                <a:defRPr/>
              </a:pPr>
              <a:t>27/02/2013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8E3C4-2DB8-42C9-B142-B8BBB5D02249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94392-D445-4870-A458-2C4DAAC46DCD}" type="datetime1">
              <a:rPr lang="en-GB"/>
              <a:pPr>
                <a:defRPr/>
              </a:pPr>
              <a:t>27/02/2013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6D4A1-01C1-4A92-9D4E-619104CA4132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3BC24-BCEC-4B1A-A069-AD07799AFC93}" type="datetime1">
              <a:rPr lang="en-GB"/>
              <a:pPr>
                <a:defRPr/>
              </a:pPr>
              <a:t>27/02/2013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1CE8F-E04E-45B8-98C6-337B69F60E6E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8A4FE-BA7E-4DE9-8078-CDF10645A902}" type="datetime1">
              <a:rPr lang="en-GB"/>
              <a:pPr>
                <a:defRPr/>
              </a:pPr>
              <a:t>27/02/2013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EBDB2-2741-4889-BB9B-5707F5A729E5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1B7B4-CC63-43C3-BA8A-8FED8A2EC65A}" type="datetime1">
              <a:rPr lang="en-GB"/>
              <a:pPr>
                <a:defRPr/>
              </a:pPr>
              <a:t>27/02/2013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FA6D0-FB8D-4A0C-886D-C4651F537FBA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C3CA1-98CC-40F4-89E7-CD10402B1FE2}" type="datetime1">
              <a:rPr lang="en-GB"/>
              <a:pPr>
                <a:defRPr/>
              </a:pPr>
              <a:t>27/02/2013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9F059-CBBE-4C31-973B-CA805890DB8B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AD77221-33C6-4F4B-B8D9-C7C141ABE679}" type="datetime1">
              <a:rPr lang="en-GB"/>
              <a:pPr>
                <a:defRPr/>
              </a:pPr>
              <a:t>27/02/2013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01FDAC7-1B9C-478D-B0E0-3E75F2FD8C0D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ransition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utura Lt BT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utura Lt BT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utura Lt BT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utura Lt BT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utura Lt BT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utura Lt BT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utura Lt BT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utura Lt BT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205867">
                    <a:tint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31F8488-437A-403F-8755-CE15934856C0}" type="datetime1">
              <a:rPr lang="en-GB"/>
              <a:pPr>
                <a:defRPr/>
              </a:pPr>
              <a:t>27/02/2013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205867">
                    <a:tint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205867">
                    <a:tint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CD89C0E-B74B-4C88-BC58-47D995DB6198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3" r:id="rId2"/>
    <p:sldLayoutId id="2147483692" r:id="rId3"/>
    <p:sldLayoutId id="2147483691" r:id="rId4"/>
    <p:sldLayoutId id="2147483690" r:id="rId5"/>
    <p:sldLayoutId id="2147483689" r:id="rId6"/>
    <p:sldLayoutId id="2147483688" r:id="rId7"/>
    <p:sldLayoutId id="2147483687" r:id="rId8"/>
    <p:sldLayoutId id="2147483686" r:id="rId9"/>
    <p:sldLayoutId id="2147483685" r:id="rId10"/>
    <p:sldLayoutId id="2147483684" r:id="rId11"/>
  </p:sldLayoutIdLst>
  <p:transition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utura Lt BT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utura Lt BT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utura Lt BT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utura Lt BT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utura Lt BT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utura Lt BT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utura Lt BT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utura Lt BT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6" descr="background for pp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3" y="0"/>
            <a:ext cx="9139237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Title 1"/>
          <p:cNvSpPr>
            <a:spLocks noGrp="1"/>
          </p:cNvSpPr>
          <p:nvPr>
            <p:ph type="ctrTitle"/>
          </p:nvPr>
        </p:nvSpPr>
        <p:spPr>
          <a:xfrm>
            <a:off x="700088" y="2971800"/>
            <a:ext cx="7772400" cy="1470025"/>
          </a:xfrm>
        </p:spPr>
        <p:txBody>
          <a:bodyPr/>
          <a:lstStyle/>
          <a:p>
            <a:pPr eaLnBrk="1" hangingPunct="1"/>
            <a:r>
              <a:rPr lang="en-US" sz="5400" b="1" smtClean="0">
                <a:solidFill>
                  <a:schemeClr val="bg1"/>
                </a:solidFill>
              </a:rPr>
              <a:t>2030 Steden – wordt  Dordrecht winnaar  of verliezer?</a:t>
            </a:r>
            <a:endParaRPr lang="en-GB" sz="5400" b="1" smtClean="0">
              <a:solidFill>
                <a:schemeClr val="bg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23850" y="765175"/>
          <a:ext cx="4321175" cy="419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/>
                <a:gridCol w="3600400"/>
              </a:tblGrid>
              <a:tr h="370840">
                <a:tc>
                  <a:txBody>
                    <a:bodyPr/>
                    <a:lstStyle/>
                    <a:p>
                      <a:pPr marL="75565" algn="just">
                        <a:lnSpc>
                          <a:spcPts val="11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0" i="0" spc="10" dirty="0">
                        <a:solidFill>
                          <a:schemeClr val="bg1"/>
                        </a:solidFill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5565" algn="just">
                        <a:lnSpc>
                          <a:spcPts val="11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spc="10" dirty="0">
                        <a:solidFill>
                          <a:srgbClr val="808080"/>
                        </a:solidFill>
                        <a:latin typeface="Futura Lt BT"/>
                        <a:ea typeface="Times New Roman"/>
                        <a:cs typeface="Times New Roman"/>
                      </a:endParaRPr>
                    </a:p>
                    <a:p>
                      <a:pPr marL="75565" algn="just">
                        <a:lnSpc>
                          <a:spcPts val="11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spc="10" dirty="0">
                          <a:solidFill>
                            <a:schemeClr val="bg1"/>
                          </a:solidFill>
                          <a:latin typeface="Futura Lt BT"/>
                          <a:ea typeface="Times New Roman"/>
                          <a:cs typeface="Times New Roman"/>
                        </a:rPr>
                        <a:t>ECF gratefully acknowledges financial support from the European </a:t>
                      </a:r>
                      <a:r>
                        <a:rPr lang="en-GB" sz="1400" b="0" i="0" spc="10" dirty="0" smtClean="0">
                          <a:solidFill>
                            <a:schemeClr val="bg1"/>
                          </a:solidFill>
                          <a:latin typeface="Futura Lt BT"/>
                          <a:ea typeface="Times New Roman"/>
                          <a:cs typeface="Times New Roman"/>
                        </a:rPr>
                        <a:t>Commission</a:t>
                      </a:r>
                      <a:r>
                        <a:rPr lang="en-GB" sz="1400" b="0" i="0" spc="10" dirty="0">
                          <a:solidFill>
                            <a:schemeClr val="bg1"/>
                          </a:solidFill>
                          <a:latin typeface="Futura Lt BT"/>
                          <a:ea typeface="Times New Roman"/>
                          <a:cs typeface="Times New Roman"/>
                        </a:rPr>
                        <a:t>. </a:t>
                      </a:r>
                      <a:endParaRPr lang="en-US" sz="1400" b="0" i="0" spc="10" dirty="0">
                        <a:solidFill>
                          <a:schemeClr val="bg1"/>
                        </a:solidFill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6630" name="Picture 5" descr="EU_fla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836613"/>
            <a:ext cx="609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03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E56AC-19FD-4A86-975B-1EE743C1E1EC}" type="slidenum">
              <a:rPr lang="en-GB"/>
              <a:pPr>
                <a:defRPr/>
              </a:pPr>
              <a:t>10</a:t>
            </a:fld>
            <a:endParaRPr lang="en-GB"/>
          </a:p>
        </p:txBody>
      </p:sp>
      <p:pic>
        <p:nvPicPr>
          <p:cNvPr id="7" name="Picture 6" descr="Portland2010.png"/>
          <p:cNvPicPr>
            <a:picLocks noChangeAspect="1"/>
          </p:cNvPicPr>
          <p:nvPr/>
        </p:nvPicPr>
        <p:blipFill>
          <a:blip r:embed="rId2"/>
          <a:srcRect l="22717" r="35483"/>
          <a:stretch>
            <a:fillRect/>
          </a:stretch>
        </p:blipFill>
        <p:spPr bwMode="auto">
          <a:xfrm>
            <a:off x="0" y="268288"/>
            <a:ext cx="2697163" cy="600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44700" y="295275"/>
            <a:ext cx="3530600" cy="600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MayneK\Pictures\cycling\Amsterdam\PDSCF2132.JPG"/>
          <p:cNvPicPr>
            <a:picLocks noChangeAspect="1" noChangeArrowheads="1"/>
          </p:cNvPicPr>
          <p:nvPr/>
        </p:nvPicPr>
        <p:blipFill>
          <a:blip r:embed="rId4"/>
          <a:srcRect b="-800"/>
          <a:stretch>
            <a:fillRect/>
          </a:stretch>
        </p:blipFill>
        <p:spPr bwMode="auto">
          <a:xfrm>
            <a:off x="4419600" y="261938"/>
            <a:ext cx="2762250" cy="613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Users\MayneK\Pictures\cycling\Canada\vancouver\DSCF2213.JPG"/>
          <p:cNvPicPr>
            <a:picLocks noChangeAspect="1" noChangeArrowheads="1"/>
          </p:cNvPicPr>
          <p:nvPr/>
        </p:nvPicPr>
        <p:blipFill>
          <a:blip r:embed="rId5"/>
          <a:srcRect l="34367" t="3770" r="12793"/>
          <a:stretch>
            <a:fillRect/>
          </a:stretch>
        </p:blipFill>
        <p:spPr bwMode="auto">
          <a:xfrm>
            <a:off x="6742113" y="258763"/>
            <a:ext cx="2528887" cy="614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2030 steden – Dordrecht </a:t>
            </a:r>
            <a:br>
              <a:rPr lang="en-US" sz="4000" smtClean="0"/>
            </a:br>
            <a:r>
              <a:rPr lang="en-US" sz="4000" smtClean="0"/>
              <a:t>winnaar of verliezer?</a:t>
            </a:r>
            <a:endParaRPr lang="en-GB" sz="4000" smtClean="0"/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4495800"/>
          </a:xfrm>
        </p:spPr>
        <p:txBody>
          <a:bodyPr/>
          <a:lstStyle/>
          <a:p>
            <a:pPr eaLnBrk="1" hangingPunct="1"/>
            <a:r>
              <a:rPr lang="en-US" sz="2800" smtClean="0"/>
              <a:t>Fietsen is een maatstaf/indicator voor de toekomstige duurzamheid van de stad</a:t>
            </a:r>
          </a:p>
          <a:p>
            <a:pPr lvl="1" eaLnBrk="1" hangingPunct="1"/>
            <a:r>
              <a:rPr lang="en-US" sz="2400" smtClean="0"/>
              <a:t>Economische levensvatbaarheid</a:t>
            </a:r>
          </a:p>
          <a:p>
            <a:pPr lvl="1" eaLnBrk="1" hangingPunct="1"/>
            <a:r>
              <a:rPr lang="en-US" sz="2400" smtClean="0"/>
              <a:t>Levensvatbaarheid detailhandel en </a:t>
            </a:r>
          </a:p>
          <a:p>
            <a:pPr lvl="1" eaLnBrk="1" hangingPunct="1"/>
            <a:r>
              <a:rPr lang="en-US" sz="2400" smtClean="0"/>
              <a:t>Kwaliteit van leven en wonen</a:t>
            </a:r>
          </a:p>
          <a:p>
            <a:pPr eaLnBrk="1" hangingPunct="1"/>
            <a:r>
              <a:rPr lang="en-US" sz="2800" smtClean="0"/>
              <a:t>Welke investeringen nu voor welvaart in  2030?</a:t>
            </a:r>
          </a:p>
          <a:p>
            <a:pPr lvl="1" eaLnBrk="1" hangingPunct="1"/>
            <a:r>
              <a:rPr lang="en-US" sz="2400" smtClean="0"/>
              <a:t>Lange termijn investeringen in fietsnetwerk</a:t>
            </a:r>
          </a:p>
          <a:p>
            <a:pPr lvl="1" eaLnBrk="1" hangingPunct="1"/>
            <a:r>
              <a:rPr lang="en-US" sz="2400" smtClean="0"/>
              <a:t>Investeren van en voor elk aspect van leven</a:t>
            </a:r>
          </a:p>
          <a:p>
            <a:pPr lvl="1" eaLnBrk="1" hangingPunct="1"/>
            <a:r>
              <a:rPr lang="en-US" sz="2400" smtClean="0"/>
              <a:t>Fietsen als massa vervoer</a:t>
            </a:r>
            <a:endParaRPr lang="en-GB" sz="2400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4C2915-1E9C-4B91-8756-11A60067F06E}" type="slidenum">
              <a:rPr lang="en-GB">
                <a:solidFill>
                  <a:srgbClr val="8C9AA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GB">
              <a:solidFill>
                <a:srgbClr val="8C9AA0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6" descr="background for pp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3" y="0"/>
            <a:ext cx="9139237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solidFill>
                  <a:schemeClr val="bg1"/>
                </a:solidFill>
              </a:rPr>
              <a:t>Dank voor uw aandacht !</a:t>
            </a:r>
          </a:p>
        </p:txBody>
      </p:sp>
      <p:sp>
        <p:nvSpPr>
          <p:cNvPr id="38915" name="Subtitle 2"/>
          <p:cNvSpPr>
            <a:spLocks noGrp="1"/>
          </p:cNvSpPr>
          <p:nvPr>
            <p:ph type="subTitle" idx="1"/>
          </p:nvPr>
        </p:nvSpPr>
        <p:spPr>
          <a:xfrm>
            <a:off x="1219200" y="3716338"/>
            <a:ext cx="6705600" cy="19224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700" smtClean="0">
                <a:solidFill>
                  <a:schemeClr val="bg1"/>
                </a:solidFill>
                <a:latin typeface="Futura Lt BT" pitchFamily="34" charset="0"/>
              </a:rPr>
              <a:t>Meer informatie:</a:t>
            </a:r>
          </a:p>
          <a:p>
            <a:pPr eaLnBrk="1" hangingPunct="1">
              <a:lnSpc>
                <a:spcPct val="90000"/>
              </a:lnSpc>
            </a:pPr>
            <a:r>
              <a:rPr lang="en-GB" sz="2700" smtClean="0">
                <a:solidFill>
                  <a:schemeClr val="bg1"/>
                </a:solidFill>
                <a:latin typeface="Futura Lt BT" pitchFamily="34" charset="0"/>
              </a:rPr>
              <a:t> k.mayne@ecf.com</a:t>
            </a:r>
          </a:p>
          <a:p>
            <a:pPr eaLnBrk="1" hangingPunct="1">
              <a:lnSpc>
                <a:spcPct val="90000"/>
              </a:lnSpc>
            </a:pPr>
            <a:r>
              <a:rPr lang="en-US" sz="2700" smtClean="0">
                <a:solidFill>
                  <a:schemeClr val="bg1"/>
                </a:solidFill>
                <a:latin typeface="Futura Lt BT" pitchFamily="34" charset="0"/>
              </a:rPr>
              <a:t>@eucyclistsfed        @maynekevin </a:t>
            </a:r>
          </a:p>
          <a:p>
            <a:pPr eaLnBrk="1" hangingPunct="1">
              <a:lnSpc>
                <a:spcPct val="90000"/>
              </a:lnSpc>
            </a:pPr>
            <a:r>
              <a:rPr lang="en-GB" sz="2700" smtClean="0">
                <a:solidFill>
                  <a:schemeClr val="bg1"/>
                </a:solidFill>
                <a:latin typeface="Futura Lt BT" pitchFamily="34" charset="0"/>
              </a:rPr>
              <a:t>www.ecf.com        </a:t>
            </a:r>
            <a:r>
              <a:rPr lang="en-US" sz="2700" smtClean="0">
                <a:solidFill>
                  <a:schemeClr val="bg1"/>
                </a:solidFill>
                <a:latin typeface="Futura Lt BT" pitchFamily="34" charset="0"/>
              </a:rPr>
              <a:t>www.idonotdespair.com</a:t>
            </a:r>
            <a:endParaRPr lang="en-GB" sz="2700" smtClean="0">
              <a:solidFill>
                <a:schemeClr val="bg1"/>
              </a:solidFill>
              <a:latin typeface="Futura Lt BT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ECF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95400"/>
            <a:ext cx="4038600" cy="50292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en-US" sz="2200" b="1" smtClean="0"/>
              <a:t>2020 Doelen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US" sz="2200" smtClean="0"/>
              <a:t>Fietsen verdubbelt tot 15% in modale split in Europa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US" sz="2200" smtClean="0"/>
              <a:t> Tenminste halvering aantal dode of ernstig gewonde fietsers per km’ in Europa 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US" sz="2200" smtClean="0"/>
              <a:t>Om dit te bereiken</a:t>
            </a:r>
          </a:p>
          <a:p>
            <a:pPr marL="933450" lvl="1" indent="-533400" eaLnBrk="1" hangingPunct="1">
              <a:lnSpc>
                <a:spcPct val="80000"/>
              </a:lnSpc>
            </a:pPr>
            <a:r>
              <a:rPr lang="en-US" sz="1900" smtClean="0"/>
              <a:t>Fietsen meenemen in alle beleid</a:t>
            </a:r>
          </a:p>
          <a:p>
            <a:pPr marL="933450" lvl="1" indent="-533400" eaLnBrk="1" hangingPunct="1">
              <a:lnSpc>
                <a:spcPct val="80000"/>
              </a:lnSpc>
            </a:pPr>
            <a:r>
              <a:rPr lang="en-US" sz="1900" smtClean="0"/>
              <a:t>Investering in fietsen is tenminste  10% van het verkeersbudget </a:t>
            </a:r>
          </a:p>
          <a:p>
            <a:pPr marL="933450" lvl="1" indent="-533400" eaLnBrk="1" hangingPunct="1">
              <a:lnSpc>
                <a:spcPct val="80000"/>
              </a:lnSpc>
            </a:pPr>
            <a:r>
              <a:rPr lang="en-US" sz="1900" smtClean="0"/>
              <a:t>Investeren in recreatief fietsen en toerisme</a:t>
            </a:r>
            <a:endParaRPr lang="en-US" sz="1600" i="1" smtClean="0"/>
          </a:p>
        </p:txBody>
      </p:sp>
      <p:sp>
        <p:nvSpPr>
          <p:cNvPr id="28675" name="Content Placeholder 1"/>
          <p:cNvSpPr>
            <a:spLocks noGrp="1"/>
          </p:cNvSpPr>
          <p:nvPr>
            <p:ph sz="half" idx="2"/>
          </p:nvPr>
        </p:nvSpPr>
        <p:spPr>
          <a:xfrm>
            <a:off x="4724400" y="1295400"/>
            <a:ext cx="4114800" cy="5029200"/>
          </a:xfrm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  <a:buFont typeface="Arial" charset="0"/>
              <a:buNone/>
            </a:pPr>
            <a:r>
              <a:rPr lang="en-GB" sz="2200" b="1" smtClean="0"/>
              <a:t>Belangenverdediging en promotie voor fietsen</a:t>
            </a:r>
            <a:endParaRPr lang="en-US" sz="2200" smtClean="0"/>
          </a:p>
          <a:p>
            <a:pPr marL="533400" indent="-533400" eaLnBrk="1" hangingPunct="1">
              <a:lnSpc>
                <a:spcPct val="80000"/>
              </a:lnSpc>
            </a:pPr>
            <a:r>
              <a:rPr lang="en-US" sz="2200" smtClean="0"/>
              <a:t>Internationaal </a:t>
            </a:r>
          </a:p>
          <a:p>
            <a:pPr marL="533400" indent="-533400" eaLnBrk="1" hangingPunct="1">
              <a:lnSpc>
                <a:spcPct val="80000"/>
              </a:lnSpc>
            </a:pPr>
            <a:r>
              <a:rPr lang="en-US" sz="2200" smtClean="0"/>
              <a:t>Steun voor nationale belangenverdediging door ledengroepen, partners, netwerken </a:t>
            </a:r>
          </a:p>
          <a:p>
            <a:pPr marL="533400" indent="-533400" eaLnBrk="1" hangingPunct="1">
              <a:lnSpc>
                <a:spcPct val="80000"/>
              </a:lnSpc>
            </a:pPr>
            <a:r>
              <a:rPr lang="en-US" sz="2200" smtClean="0"/>
              <a:t>Demonstratieprojecten,  onderzoek, ontwikkeling van nieuwe benaderingen, promotie</a:t>
            </a:r>
          </a:p>
          <a:p>
            <a:pPr marL="533400" indent="-533400" eaLnBrk="1" hangingPunct="1">
              <a:lnSpc>
                <a:spcPct val="80000"/>
              </a:lnSpc>
            </a:pPr>
            <a:r>
              <a:rPr lang="en-GB" sz="2200" smtClean="0"/>
              <a:t>Organiseren, bijwonen  and steunen van events  b.v. de </a:t>
            </a:r>
            <a:r>
              <a:rPr lang="en-US" sz="2200" smtClean="0"/>
              <a:t>ECF Velo-city Series, Internationaal Transport Forum</a:t>
            </a:r>
            <a:endParaRPr lang="en-GB" sz="220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6863E0-A2EF-4194-872F-B97ABDAD837F}" type="slidenum">
              <a:rPr lang="de-DE"/>
              <a:pPr>
                <a:defRPr/>
              </a:pPr>
              <a:t>2</a:t>
            </a:fld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2030 steden – wordt ordrecht  winnaar of verliezer?</a:t>
            </a:r>
            <a:endParaRPr lang="en-GB" sz="4000" smtClean="0"/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505200"/>
          </a:xfrm>
        </p:spPr>
        <p:txBody>
          <a:bodyPr/>
          <a:lstStyle/>
          <a:p>
            <a:pPr eaLnBrk="1" hangingPunct="1"/>
            <a:r>
              <a:rPr lang="en-US" smtClean="0"/>
              <a:t>Fietsen is een indicator voor de toekomstige duurzaamheid van een stad</a:t>
            </a:r>
          </a:p>
          <a:p>
            <a:pPr eaLnBrk="1" hangingPunct="1"/>
            <a:r>
              <a:rPr lang="en-US" smtClean="0"/>
              <a:t>Waarin moet je nu investeren voor meer  welvaart  in 2030?</a:t>
            </a:r>
          </a:p>
          <a:p>
            <a:pPr lvl="1" eaLnBrk="1" hangingPunct="1"/>
            <a:endParaRPr lang="en-GB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122E58-20EF-4E58-B831-7E415EB9A8F0}" type="slidenum">
              <a:rPr lang="en-GB">
                <a:solidFill>
                  <a:srgbClr val="8C9AA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GB">
              <a:solidFill>
                <a:srgbClr val="8C9AA0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03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1F0874-3720-47E8-9ABC-041C57D0DB2F}" type="slidenum">
              <a:rPr lang="en-GB"/>
              <a:pPr>
                <a:defRPr/>
              </a:pPr>
              <a:t>4</a:t>
            </a:fld>
            <a:endParaRPr lang="en-GB"/>
          </a:p>
        </p:txBody>
      </p:sp>
      <p:pic>
        <p:nvPicPr>
          <p:cNvPr id="5" name="Picture 2" descr="2416032"/>
          <p:cNvPicPr>
            <a:picLocks noChangeAspect="1" noChangeArrowheads="1"/>
          </p:cNvPicPr>
          <p:nvPr/>
        </p:nvPicPr>
        <p:blipFill rotWithShape="1">
          <a:blip r:embed="rId2"/>
          <a:srcRect r="18180"/>
          <a:stretch/>
        </p:blipFill>
        <p:spPr bwMode="auto">
          <a:xfrm>
            <a:off x="307975" y="534988"/>
            <a:ext cx="3336925" cy="33353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30724" name="Picture 2" descr="p07_ki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534988"/>
            <a:ext cx="4965700" cy="333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AutoShape 2" descr="data:image/jpeg;base64,/9j/4AAQSkZJRgABAQAAAQABAAD/2wCEAAkGBhQSERUUEhQVFBUUFxcXGBQXGBcXFxccHBUVFxcXGBgYHCYeGBojGhQVHy8gJCcpLCwsFR4xNTAqNSYrLCkBCQoKDgwOFw8PGCkcHBwpKSkpKSwpKSkpNSwpKSkpKSwsKSkpKSkpLCkpKSwpKSk1KSkpKSkpLCkpLS0pKSkpKf/AABEIAJMBVwMBIgACEQEDEQH/xAAbAAACAwEBAQAAAAAAAAAAAAACAwABBAUGB//EAEAQAAEDAgMFBgUCAwYGAwAAAAEAAhEDIRIxUQQFQWFxBoGRobHwEyLB0eEy8RRSYgcVI0JyklOCorLC0jNDRP/EABkBAQEBAQEBAAAAAAAAAAAAAAABAgMEBf/EAC0RAQACAgEDAgQEBwAAAAAAAAABEQIDMQQSIUFSExSBsSKRoeEFIzJCYXGC/9oADAMBAAIRAxEAPwDi0dgrOOIuDP6YaT35+RWl276sDDVaDphEehKRifqsW8tuc1zGYy0ukkjMNGnMmB4r6XfoiOHz4w3TPL0NPZHhzYecN8TQ0Q4nnFtbLaWu4ArxnZ7tVVqPdTLy6JguGQBjvML0VPbCZ+Z1hwAH3Xhzy75uIp9HHDDXjETlf0dB4PPwQfE69Vhp1nEi7wOv4UrWIM4gbG4JBmx6FZqS8J4k579TfldBi5ocagcogjVvxViqULXjkmCoP5UFCuRqmN2p2pVMdlDUcGclRQ252pTW7YfBL+BJuFZpaKAv4vgbo2ieST8LooCg1s2VT+D6LMKp1KNtU8SUDHUEDqPJW151+qIPnigXCW88luaydFdagIQcgq2lAat01jQotDDlYcrNOOCvCqFkoSmFphARHJQKKU9MeElxRQOSiiLkqVFQoXFW9yAnqgspbgURehNVBGA6ynYkkVFYeuc0I6NCe9JARveErEosNDCBwRFw0Hf6nNZ2BHjtkfCFhtTnDOAPfNRIc4jXyUVV3AyVxd/budiD23kYb8rruMdBV7T8wghepwxmpt4TctX4dVoeMIuA70nzXqzs7nOjGA08QYPvvXPfuYY5g58lvGzcAVisvSXr156K/HjctNPYwLYzzvnbmmUdnDTGP5T/AJbCfBZm0jqU7Z6NxmVmYnmZdo36I4wbN1dn3OLhTGLEZJc/M8gTwGi79LsRWMH/AAx/zE+gXi6fakte8Fvy0w8jUBtgCNS+O9y9D2d7aVXUXObUxQ5gvciWvJBnP9IXg27eomvhzHp+ryTOEzM1Tts7DVBcup/9X2QVeylZklrWvH9Jv4FVT7T13C7+6APQKmb2qn9VR/L5jHkVrDDrP7pxYnLBy6lQtMOGEjgbFQbWTay3bTSNRuIkkjOTMjULA14JMXjNe/G688uf+jG1nJvxNfRZw5GHKhpDVMI0Q4lC/kiiFEaBC+nyCr4iv4iCqdBH8Joz+qX8VD8XqiNLcKXWeYI/P0SQ5BVdZFY30BOQ6wm0zHJC8dETB0QaWhTArY08fJFiHJAvClPpnTyT3cvIhIqvOUx1n6IEV2Eft78IWGpV1t3justW04Yk6R39/DwWBzjBJB+qxLRR2mRklPrnuV1KRgkk9NAsnxJNgCcpPip5U07TbNQVCR3JQoc/eiOmy5v5oL+J49VeLRBwMx1uqJHf5ZIhwCsOSw7h3qxeFmQRVGoq6yqNRRULuqqfcocQ6qnR+wRpRb06cFFThbXwCio7QrG03Rl8gJI5IhcZru5Dwg6hVbVQM5hU63PogvomUnxBHC/JKEImm+ikx3RUh+1OpbQHNcA17mxjNjNok5OEgZ6KdlOy9RvxKeKkHOcxzScQa6GvaRETPzSstejIz70G7a9Rh/U63Ar4+3pt2qJjRl+fl1jKJ/qh7R3YnawJY/Z3GcoqC3U/ZaaPZLa+J2cDrUPoFe6e2xa0Co2TrMT+Vtd25HBnmuGO7ruJjz9Gu3AWx9kKocDUrNw8W02EH/c4n0Sd59iWMa5+zt+bNwNy+OM6ondtDwaB1n6kLJX7VVnA4XYegEhXH53LKJn9j8FPPvVNKuu5znFxuSZPuFzd7b3FFtgHPNms4k69Ikr7sceXB0/FQFeYp9qzihzQIic3M/3C7V1qW/Af8kd7Y7jN1qrZt08ajRzPouXW3tiGEssbS10HPVtx1RUduMi1uZc4+MXVpbdJyqBqlUq05ZjUR6pgceSgMoX3VShe7moEvM8PHJXTZCjiqa7yRWplbp3qCqksdKPHqAgPFbj4rPWZxzPIHzRvq6H1Wd9WTccuXgis7mmL5zHC+gHFYqgB/VeOo68VurHFE8Mv2Weob89f2WVYagmMIOd5y048OizV6ZcYMTwwi/euhVJ74t7lKFXXMWyv+ylDK2kRMtcY04nXNU1kEfK7wWl1QTc8OMq3PHDyVoY6rg5wgHmIjz4jqrwGxuOvTgidAMyUzGbAk9clAgkD9s0bXSNAmlvP6oMgs0JPLoqqN5wiFTjdLe46HvUVAOHGOioA8DEqsZm6hdfJRQ4OFlaHENPferVHTp95TizRCyOFkYdzjxXdzEKOkKBigq8yjxe/2QRia0DRKhE0xwugaWhIpUYJK0A6hCAszFhzKkDJGypySmyrBKnbA0B51RBx1SAVZf1VoDtO0NY0ucbAElfL9v3w520Gs10ESBIkZZR0Md0r6PtrBUpuaRYgj3ZfM95blNJxLSSOY9yrMDVu/fXynES0uJJMCCSvY7hI+EwwMtOZXzcbZAIdTbOtxHgYXtOzG/QaIaGtLhMAkjjlkkQkvW45EXV06ZE8QfLmuX/etSLMpg/8xClPee0a0v8AY7/3WqlPDvYDUAw/rGQ15d6Rj5wfchcWvXrON6rm8mBo+koNl2INqio41HOGrjBzuWixNylSXDvNVmdfJLpukSDYqAqKp/goximJVjhRTCI+2arBxn6KNlQ20QSo6Iy5cEnCJ1NzM/lG+6VVFs/KZ+6KRUJg+AH159Eio7XIcRrp0TqrQb3Pl48kl5tJjQH30UCYkjSJ1+qW8TwAvOXmmlseHC3jHBIFVw4SAFFCBl+mNI9wqvn6D3ZMxcbIQTc28kFYy4XExqhLiTkBl7urxnQDvQh8ZoCe09R70VYj0QteBrfhZW48/BQW5nu90t1LmrAUtGSlKH4Q1Fiqwe7K3ERogwjn00UULjFwe6FFHmDbwUUHYLOqsCEoN93VtYu7mcCNExj+Xqk4TCOmw9PFBoDjoo1yXh1IUDkDw7krbU6JYN81ZQOx8lYS1JUBlh1UnmqaUQeqK+HK4+8tjkzHKF2cSz7QyfBEeB3psBJgC0c8+9Bu3clQAOYRPVeurbH3e+SPZ6McPypCkbI5+AYwC7km06j3cI6rWKSNlJauUplds1Sf1COWfotOz7Da7iT4ei0NFsk9ptklpQKVFrMuPNPpUsboaJKU9wiT3rxm1b+c+rjDi2m2QxodhP8Ar6nhPBc88p9OXXCMY85cPon9w1DwaO/7Ix2dqat8/svNbm/tGwOFOsS9sA4iQHCcrDO3Ear2O07e17GvbWaxrhIDiGzzBzXhnfsjKp8Pq49NpnHuxufuzO7OP/mb5/ZZq266jRlPj9U121MOe0g9C93olPfScYNV5ESCGP6HK669+fu/SXGder21/wBQ51QETMzpkgedfVdcGgBDnVXaE03yO8iSudtVMAnAS4aFpa4aSCOOq64bbmpivs8+zR2xeMxP3Y396RUJ4ZZZeo/KY8T7t9kqqQWnTKR9dAurzslR/wCdCffFCK02vIE5CL9c011M9wyH0CWXEzP5B8FAsVCBYa2ED0UD3Tdvr+yFucm17xP1QnO5uZtBKBjn2mMI5yhbUMTYzoqaBz7wLqm9+vAILJJPEIgEAFxwVOHkog8/xmUOIfuqw31t7yQtuDY+n0UVbpHsJUnUchn5KsM6xorLIEgBZloJaTYnhwn0VK5jM9xVKjtga2Vtbz9EAdz9VL6rs5msnUe+5FOpQNbzlXhE5oDYBxKMOHNLBCJruVtUBtdOYRgoA7yRyB90Ei6KEGLoiDggMOVhw4BLxDh91ZdzQMxIXFLVlyBTmiVGNurd0VBA2FbSlgwrDkGgFEAktcrRCN5VwG4TcOsRlbiJXhdu7Nxdh+IyYkZtvk4cOuS9jvmhNPmLjVeb3btTmYpMSSQ4fXwXj2/EwynLHz/h9LR8LZhGGfib5ee2snGXNGRgagCw8gvoG5toL6FFxufhgdIe8EeQXC3nsheWvYynJHz5gO/qEWBzXquyOwfEoAfpcwuEZiHGW3EcZ8VmOo1x25T6NZdJt/mYxF35ifqaKhiE6nU7lo2/YTS/W+hTBsHVHESYkwIHqgo7g2lwDm1aJBEtIaSDoZBuvR83qrl4vkd/t+wn7QS2CJiCD0KPbaQezFmQDPMcR4eiczcO0ZF1IZfMGuvr8pOqzbRud9GHVNpqwSBhp0Wu8g1xHVYnq9U+Lbx6DfE3VfVydo/lzjI8jF9FnqPh19M5me4rt9oOywLadVjnxTAJZMYoOIF1uBOVvJcN7bXF/d+S1q2Rsi4TdpnVlUgeb3ta3JKfVgZ37vuhe0k5yO8qjSFwujihd9OCgde6GAO7qiaqi3QOGdslWLM/fVX8MX/KjvcoB+Kb29PNUAeAgKwVQHLyUAgR+5QzbhPBGXIMVtFFQJeHOe5E53C8+8lTyeiil1Kf4PFRA/3dRZV3HuA1Um2aEjqrDJzC7uZjavXwUmZS5CNtTT0/KBnTyVBpKjSff4UAKAgNSfFTD1UB8UUnqgEgox7EgoXOPNUKfVAxrEWIc+qWGaesowPefoguVQRGePvuVE8PX7IAxSrA0RdffcqCC8CIMVBQOQTCrhTErxIF1W2XC2zZc7ATy15LvudZZK1JSVh5yk8028tPxwXb7Mb+wOcYi+Wo0WTaKAy9ZTNhpgAj0Xj3dNjm+l0/WZ6/HMPp1HamVGA2IPA38Qmt2hgFoEcLAL58doe0WJHefokY3k3c7POSvJ8jn7nqnr8Pa+knbG6hKdvNg4rwQ2h/8xUqVCtR0E+uTnP8Qx9MXs9q31TDdfBeM3kxmIlhIBExJkdEpwn8JL2mLn30Xq09PGriXk39VO2KmGStVixuPD1SosYue/LqtDgb2HihxE2z8F6aeNnY50fMRGsEnzT2OPM6Tn9Eylsb3ZNeTyBTqfZ/aCP/AI6ngfsArSM4edMu5Can7BdRnZfaP+G/LiWj6q3dlNpP/wBffIn1VpLcptR2WSouvxt1zWrat01qf66bgP5s58FjeDpfl53UlS3u/f6IBzjkUb4tP0S3j+qAdFlRYjafRDfWO6FQGh87qiwRw9VloDm8fDP2FFKjf5iCI92USh3bqoQip/UiB5rs5mNaiulhx1Kgf74oGjkpPf75JUA696sQEDMSJrj0S2v0y5K8eiAyeaMJJPFEHwgaOqqeAsgxyrx93vmgMGFA7RDiiIEqF0cEB+ijTZAXdUI92QOaR7urDkoOKkH3CB4I4KSEjASURaVA3EEiq2UWFC5FZn0QjpU4Rwo0KSsSIhDhRKkFhqjjCKULhyVRRI9+SSX58DfOQmzpdA5BmxgnW2n2W9hGzBpMOrPnA0n5WD+ZyPd1OXiLkmBpPsryW372rDaazwWn5izC7RhLQB5nvThOXvdl7avpQK4Y9pIaHU7OvkSwk+RXq9l20V2/4JaHaOvw4ZL4Uze5q1gXGAzgOF7my992I3ti2ui0WxOAtaczdbjJiYp6o7JtznH58Iv/AJaQHnJKEdn9uN/4gjl8keTFy2b+2p5cf4mo0S6zQxoEOIAEN0Cjt5Vz/wDqr/749AqOg3s7tr3EN2pvymHNwzEiRNuI5I9p7Amo0/EDWv4Ppgif9TTbwXGmqTetWdOf+I4T1uqr0GEZvJ0c9x9SpULbib97M1NmPziQcntuO8cDyK4vwOMr3lLYGYZa0CRBHB2odqvMb23Z8J0tHyGY1BGbTzHmIKxli1EuO6lPHPvSnUSOcdFsnkl/EnmudN2yPxA5SOai0GtwgT1hRKgt1I0RNbz+qq+qnw9V1YEABmVRcNZUEKsQ0KB7Y4einwx170GIqhKA+70UAA0CmGeKtrOiCNeNQrxhXhQmmEUwOUbb8KgPf4RT7yCCT7lFEe5QkhSyA7KYkHvgpCIPHCs1ZQAKEICxnmpjKpWgkqnFQqnIBcraFUKAqKOVUqsSFCzQ5CX+9Eueqoz+EDC/3wSHOEdEZ9ngku4ohezbc9hgmIdiB9E3ee76W1S5pbRrnibUqp/qA/Q42+YZ8Vh22jItnyKwUNucwkOEiLGcjIvz42WoZcSvuWpQcW1GkPGY8bj+YcwvUf2a7VG8KAIzfHkVj3vttWqxjWEODSTBjTIE5DktHY/H/HbMTTLD8Vtz+m1z8wUryej1VJn6v9b/APvctDWrbT3XVD6tP4FRz21HOBBZhLHPcWuEuH4T/wC5dp4bM/vfSH/kulMuc0FG5s52W2t2a28/opUW831SfJrfqqpdjt4WxP2YaxjPqFKCKFTDaLcEG8NnbUYQ79JiYzGjhzH3HFdV/ZTa+DtnHU1D6NCyHsXtrv1bRs7R/TSefVwSlt853mDReWPOWXEEWhw5EGUlrybgSDxXut/f2cPfSBdU+I5kmzcEg3LTc2m46rxtWgWktIIw2w5ERwXLLGnSJtlNUjnGv7qJsg/lRZpXSpumf210RRmooujKYrlGclFFUXTuR0THZqKKKrErefmjgoogGo8qi68KKICajYFFEAzeEbRn3qKIqPKNw9FFEBBv0QyooiGcFI9FFEEQOOSiigoqE2UURVlBN1FFBOHigm3j5ZKKKKB7vMfVLqWv74KKLSFi4981zNsYL21UUVRy9lqmYngu5u95xA8RxVKKwkvsFGu47HQqk/4gNMB/GHPa1w5gg5H6L04UUW/RgSkKlEIUQluCpRAmo0Qvmv8AaLs7WvY5oAJLmk6gRHqqUUyXHl4l7AooouEuj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FuturaBook Ro"/>
            </a:endParaRPr>
          </a:p>
        </p:txBody>
      </p:sp>
      <p:pic>
        <p:nvPicPr>
          <p:cNvPr id="3072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44663" y="4191000"/>
            <a:ext cx="5511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03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626D55-531A-42BC-A42C-82E5ECA8A308}" type="slidenum">
              <a:rPr lang="en-GB">
                <a:solidFill>
                  <a:srgbClr val="8C9AA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GB">
              <a:solidFill>
                <a:srgbClr val="8C9AA0"/>
              </a:solidFill>
              <a:cs typeface="Arial" charset="0"/>
            </a:endParaRPr>
          </a:p>
        </p:txBody>
      </p:sp>
      <p:sp>
        <p:nvSpPr>
          <p:cNvPr id="31747" name="AutoShape 2" descr="data:image/jpeg;base64,/9j/4AAQSkZJRgABAQAAAQABAAD/2wCEAAkGBhQSERUUEhQVFBUUFxcXGBQXGBcXFxccHBUVFxcXGBgYHCYeGBojGhQVHy8gJCcpLCwsFR4xNTAqNSYrLCkBCQoKDgwOFw8PGCkcHBwpKSkpKSwpKSkpNSwpKSkpKSwsKSkpKSkpLCkpKSwpKSk1KSkpKSkpLCkpLS0pKSkpKf/AABEIAJMBVwMBIgACEQEDEQH/xAAbAAACAwEBAQAAAAAAAAAAAAACAwABBAUGB//EAEAQAAEDAgMFBgUCAwYGAwAAAAEAAhEDIRIxUQQFQWFxBoGRobHwEyLB0eEy8RRSYgcVI0JyklOCorLC0jNDRP/EABkBAQEBAQEBAAAAAAAAAAAAAAABAgMEBf/EAC0RAQACAgEDAgQEBwAAAAAAAAABEQIDMQQSIUFSExSBsSKRoeEFIzJCYXGC/9oADAMBAAIRAxEAPwDi0dgrOOIuDP6YaT35+RWl276sDDVaDphEehKRifqsW8tuc1zGYy0ukkjMNGnMmB4r6XfoiOHz4w3TPL0NPZHhzYecN8TQ0Q4nnFtbLaWu4ArxnZ7tVVqPdTLy6JguGQBjvML0VPbCZ+Z1hwAH3Xhzy75uIp9HHDDXjETlf0dB4PPwQfE69Vhp1nEi7wOv4UrWIM4gbG4JBmx6FZqS8J4k579TfldBi5ocagcogjVvxViqULXjkmCoP5UFCuRqmN2p2pVMdlDUcGclRQ252pTW7YfBL+BJuFZpaKAv4vgbo2ieST8LooCg1s2VT+D6LMKp1KNtU8SUDHUEDqPJW151+qIPnigXCW88luaydFdagIQcgq2lAat01jQotDDlYcrNOOCvCqFkoSmFphARHJQKKU9MeElxRQOSiiLkqVFQoXFW9yAnqgspbgURehNVBGA6ynYkkVFYeuc0I6NCe9JARveErEosNDCBwRFw0Hf6nNZ2BHjtkfCFhtTnDOAPfNRIc4jXyUVV3AyVxd/budiD23kYb8rruMdBV7T8wghepwxmpt4TctX4dVoeMIuA70nzXqzs7nOjGA08QYPvvXPfuYY5g58lvGzcAVisvSXr156K/HjctNPYwLYzzvnbmmUdnDTGP5T/AJbCfBZm0jqU7Z6NxmVmYnmZdo36I4wbN1dn3OLhTGLEZJc/M8gTwGi79LsRWMH/AAx/zE+gXi6fakte8Fvy0w8jUBtgCNS+O9y9D2d7aVXUXObUxQ5gvciWvJBnP9IXg27eomvhzHp+ryTOEzM1Tts7DVBcup/9X2QVeylZklrWvH9Jv4FVT7T13C7+6APQKmb2qn9VR/L5jHkVrDDrP7pxYnLBy6lQtMOGEjgbFQbWTay3bTSNRuIkkjOTMjULA14JMXjNe/G688uf+jG1nJvxNfRZw5GHKhpDVMI0Q4lC/kiiFEaBC+nyCr4iv4iCqdBH8Joz+qX8VD8XqiNLcKXWeYI/P0SQ5BVdZFY30BOQ6wm0zHJC8dETB0QaWhTArY08fJFiHJAvClPpnTyT3cvIhIqvOUx1n6IEV2Eft78IWGpV1t3justW04Yk6R39/DwWBzjBJB+qxLRR2mRklPrnuV1KRgkk9NAsnxJNgCcpPip5U07TbNQVCR3JQoc/eiOmy5v5oL+J49VeLRBwMx1uqJHf5ZIhwCsOSw7h3qxeFmQRVGoq6yqNRRULuqqfcocQ6qnR+wRpRb06cFFThbXwCio7QrG03Rl8gJI5IhcZru5Dwg6hVbVQM5hU63PogvomUnxBHC/JKEImm+ikx3RUh+1OpbQHNcA17mxjNjNok5OEgZ6KdlOy9RvxKeKkHOcxzScQa6GvaRETPzSstejIz70G7a9Rh/U63Ar4+3pt2qJjRl+fl1jKJ/qh7R3YnawJY/Z3GcoqC3U/ZaaPZLa+J2cDrUPoFe6e2xa0Co2TrMT+Vtd25HBnmuGO7ruJjz9Gu3AWx9kKocDUrNw8W02EH/c4n0Sd59iWMa5+zt+bNwNy+OM6ondtDwaB1n6kLJX7VVnA4XYegEhXH53LKJn9j8FPPvVNKuu5znFxuSZPuFzd7b3FFtgHPNms4k69Ikr7sceXB0/FQFeYp9qzihzQIic3M/3C7V1qW/Af8kd7Y7jN1qrZt08ajRzPouXW3tiGEssbS10HPVtx1RUduMi1uZc4+MXVpbdJyqBqlUq05ZjUR6pgceSgMoX3VShe7moEvM8PHJXTZCjiqa7yRWplbp3qCqksdKPHqAgPFbj4rPWZxzPIHzRvq6H1Wd9WTccuXgis7mmL5zHC+gHFYqgB/VeOo68VurHFE8Mv2Weob89f2WVYagmMIOd5y048OizV6ZcYMTwwi/euhVJ74t7lKFXXMWyv+ylDK2kRMtcY04nXNU1kEfK7wWl1QTc8OMq3PHDyVoY6rg5wgHmIjz4jqrwGxuOvTgidAMyUzGbAk9clAgkD9s0bXSNAmlvP6oMgs0JPLoqqN5wiFTjdLe46HvUVAOHGOioA8DEqsZm6hdfJRQ4OFlaHENPferVHTp95TizRCyOFkYdzjxXdzEKOkKBigq8yjxe/2QRia0DRKhE0xwugaWhIpUYJK0A6hCAszFhzKkDJGypySmyrBKnbA0B51RBx1SAVZf1VoDtO0NY0ucbAElfL9v3w520Gs10ESBIkZZR0Md0r6PtrBUpuaRYgj3ZfM95blNJxLSSOY9yrMDVu/fXynES0uJJMCCSvY7hI+EwwMtOZXzcbZAIdTbOtxHgYXtOzG/QaIaGtLhMAkjjlkkQkvW45EXV06ZE8QfLmuX/etSLMpg/8xClPee0a0v8AY7/3WqlPDvYDUAw/rGQ15d6Rj5wfchcWvXrON6rm8mBo+koNl2INqio41HOGrjBzuWixNylSXDvNVmdfJLpukSDYqAqKp/goximJVjhRTCI+2arBxn6KNlQ20QSo6Iy5cEnCJ1NzM/lG+6VVFs/KZ+6KRUJg+AH159Eio7XIcRrp0TqrQb3Pl48kl5tJjQH30UCYkjSJ1+qW8TwAvOXmmlseHC3jHBIFVw4SAFFCBl+mNI9wqvn6D3ZMxcbIQTc28kFYy4XExqhLiTkBl7urxnQDvQh8ZoCe09R70VYj0QteBrfhZW48/BQW5nu90t1LmrAUtGSlKH4Q1Fiqwe7K3ERogwjn00UULjFwe6FFHmDbwUUHYLOqsCEoN93VtYu7mcCNExj+Xqk4TCOmw9PFBoDjoo1yXh1IUDkDw7krbU6JYN81ZQOx8lYS1JUBlh1UnmqaUQeqK+HK4+8tjkzHKF2cSz7QyfBEeB3psBJgC0c8+9Bu3clQAOYRPVeurbH3e+SPZ6McPypCkbI5+AYwC7km06j3cI6rWKSNlJauUplds1Sf1COWfotOz7Da7iT4ei0NFsk9ptklpQKVFrMuPNPpUsboaJKU9wiT3rxm1b+c+rjDi2m2QxodhP8Ar6nhPBc88p9OXXCMY85cPon9w1DwaO/7Ix2dqat8/svNbm/tGwOFOsS9sA4iQHCcrDO3Ear2O07e17GvbWaxrhIDiGzzBzXhnfsjKp8Pq49NpnHuxufuzO7OP/mb5/ZZq266jRlPj9U121MOe0g9C93olPfScYNV5ESCGP6HK669+fu/SXGder21/wBQ51QETMzpkgedfVdcGgBDnVXaE03yO8iSudtVMAnAS4aFpa4aSCOOq64bbmpivs8+zR2xeMxP3Y396RUJ4ZZZeo/KY8T7t9kqqQWnTKR9dAurzslR/wCdCffFCK02vIE5CL9c011M9wyH0CWXEzP5B8FAsVCBYa2ED0UD3Tdvr+yFucm17xP1QnO5uZtBKBjn2mMI5yhbUMTYzoqaBz7wLqm9+vAILJJPEIgEAFxwVOHkog8/xmUOIfuqw31t7yQtuDY+n0UVbpHsJUnUchn5KsM6xorLIEgBZloJaTYnhwn0VK5jM9xVKjtga2Vtbz9EAdz9VL6rs5msnUe+5FOpQNbzlXhE5oDYBxKMOHNLBCJruVtUBtdOYRgoA7yRyB90Ei6KEGLoiDggMOVhw4BLxDh91ZdzQMxIXFLVlyBTmiVGNurd0VBA2FbSlgwrDkGgFEAktcrRCN5VwG4TcOsRlbiJXhdu7Nxdh+IyYkZtvk4cOuS9jvmhNPmLjVeb3btTmYpMSSQ4fXwXj2/EwynLHz/h9LR8LZhGGfib5ee2snGXNGRgagCw8gvoG5toL6FFxufhgdIe8EeQXC3nsheWvYynJHz5gO/qEWBzXquyOwfEoAfpcwuEZiHGW3EcZ8VmOo1x25T6NZdJt/mYxF35ifqaKhiE6nU7lo2/YTS/W+hTBsHVHESYkwIHqgo7g2lwDm1aJBEtIaSDoZBuvR83qrl4vkd/t+wn7QS2CJiCD0KPbaQezFmQDPMcR4eiczcO0ZF1IZfMGuvr8pOqzbRud9GHVNpqwSBhp0Wu8g1xHVYnq9U+Lbx6DfE3VfVydo/lzjI8jF9FnqPh19M5me4rt9oOywLadVjnxTAJZMYoOIF1uBOVvJcN7bXF/d+S1q2Rsi4TdpnVlUgeb3ta3JKfVgZ37vuhe0k5yO8qjSFwujihd9OCgde6GAO7qiaqi3QOGdslWLM/fVX8MX/KjvcoB+Kb29PNUAeAgKwVQHLyUAgR+5QzbhPBGXIMVtFFQJeHOe5E53C8+8lTyeiil1Kf4PFRA/3dRZV3HuA1Um2aEjqrDJzC7uZjavXwUmZS5CNtTT0/KBnTyVBpKjSff4UAKAgNSfFTD1UB8UUnqgEgox7EgoXOPNUKfVAxrEWIc+qWGaesowPefoguVQRGePvuVE8PX7IAxSrA0RdffcqCC8CIMVBQOQTCrhTErxIF1W2XC2zZc7ATy15LvudZZK1JSVh5yk8028tPxwXb7Mb+wOcYi+Wo0WTaKAy9ZTNhpgAj0Xj3dNjm+l0/WZ6/HMPp1HamVGA2IPA38Qmt2hgFoEcLAL58doe0WJHefokY3k3c7POSvJ8jn7nqnr8Pa+knbG6hKdvNg4rwQ2h/8xUqVCtR0E+uTnP8Qx9MXs9q31TDdfBeM3kxmIlhIBExJkdEpwn8JL2mLn30Xq09PGriXk39VO2KmGStVixuPD1SosYue/LqtDgb2HihxE2z8F6aeNnY50fMRGsEnzT2OPM6Tn9Eylsb3ZNeTyBTqfZ/aCP/AI6ngfsArSM4edMu5Can7BdRnZfaP+G/LiWj6q3dlNpP/wBffIn1VpLcptR2WSouvxt1zWrat01qf66bgP5s58FjeDpfl53UlS3u/f6IBzjkUb4tP0S3j+qAdFlRYjafRDfWO6FQGh87qiwRw9VloDm8fDP2FFKjf5iCI92USh3bqoQip/UiB5rs5mNaiulhx1Kgf74oGjkpPf75JUA696sQEDMSJrj0S2v0y5K8eiAyeaMJJPFEHwgaOqqeAsgxyrx93vmgMGFA7RDiiIEqF0cEB+ijTZAXdUI92QOaR7urDkoOKkH3CB4I4KSEjASURaVA3EEiq2UWFC5FZn0QjpU4Rwo0KSsSIhDhRKkFhqjjCKULhyVRRI9+SSX58DfOQmzpdA5BmxgnW2n2W9hGzBpMOrPnA0n5WD+ZyPd1OXiLkmBpPsryW372rDaazwWn5izC7RhLQB5nvThOXvdl7avpQK4Y9pIaHU7OvkSwk+RXq9l20V2/4JaHaOvw4ZL4Uze5q1gXGAzgOF7my992I3ti2ui0WxOAtaczdbjJiYp6o7JtznH58Iv/AJaQHnJKEdn9uN/4gjl8keTFy2b+2p5cf4mo0S6zQxoEOIAEN0Cjt5Vz/wDqr/749AqOg3s7tr3EN2pvymHNwzEiRNuI5I9p7Amo0/EDWv4Ppgif9TTbwXGmqTetWdOf+I4T1uqr0GEZvJ0c9x9SpULbib97M1NmPziQcntuO8cDyK4vwOMr3lLYGYZa0CRBHB2odqvMb23Z8J0tHyGY1BGbTzHmIKxli1EuO6lPHPvSnUSOcdFsnkl/EnmudN2yPxA5SOai0GtwgT1hRKgt1I0RNbz+qq+qnw9V1YEABmVRcNZUEKsQ0KB7Y4einwx170GIqhKA+70UAA0CmGeKtrOiCNeNQrxhXhQmmEUwOUbb8KgPf4RT7yCCT7lFEe5QkhSyA7KYkHvgpCIPHCs1ZQAKEICxnmpjKpWgkqnFQqnIBcraFUKAqKOVUqsSFCzQ5CX+9Eueqoz+EDC/3wSHOEdEZ9ngku4ohezbc9hgmIdiB9E3ee76W1S5pbRrnibUqp/qA/Q42+YZ8Vh22jItnyKwUNucwkOEiLGcjIvz42WoZcSvuWpQcW1GkPGY8bj+YcwvUf2a7VG8KAIzfHkVj3vttWqxjWEODSTBjTIE5DktHY/H/HbMTTLD8Vtz+m1z8wUryej1VJn6v9b/APvctDWrbT3XVD6tP4FRz21HOBBZhLHPcWuEuH4T/wC5dp4bM/vfSH/kulMuc0FG5s52W2t2a28/opUW831SfJrfqqpdjt4WxP2YaxjPqFKCKFTDaLcEG8NnbUYQ79JiYzGjhzH3HFdV/ZTa+DtnHU1D6NCyHsXtrv1bRs7R/TSefVwSlt853mDReWPOWXEEWhw5EGUlrybgSDxXut/f2cPfSBdU+I5kmzcEg3LTc2m46rxtWgWktIIw2w5ERwXLLGnSJtlNUjnGv7qJsg/lRZpXSpumf210RRmooujKYrlGclFFUXTuR0THZqKKKrErefmjgoogGo8qi68KKICajYFFEAzeEbRn3qKIqPKNw9FFEBBv0QyooiGcFI9FFEEQOOSiigoqE2UURVlBN1FFBOHigm3j5ZKKKKB7vMfVLqWv74KKLSFi4981zNsYL21UUVRy9lqmYngu5u95xA8RxVKKwkvsFGu47HQqk/4gNMB/GHPa1w5gg5H6L04UUW/RgSkKlEIUQluCpRAmo0Qvmv8AaLs7WvY5oAJLmk6gRHqqUUyXHl4l7AooouEuj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solidFill>
                <a:srgbClr val="205867"/>
              </a:solidFill>
              <a:latin typeface="FuturaBook Ro"/>
            </a:endParaRPr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975" y="457200"/>
            <a:ext cx="4284663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2"/>
          <p:cNvPicPr>
            <a:picLocks noChangeAspect="1" noChangeArrowheads="1"/>
          </p:cNvPicPr>
          <p:nvPr/>
        </p:nvPicPr>
        <p:blipFill>
          <a:blip r:embed="rId3"/>
          <a:srcRect l="13533" t="44257" r="39908" b="8131"/>
          <a:stretch>
            <a:fillRect/>
          </a:stretch>
        </p:blipFill>
        <p:spPr bwMode="auto">
          <a:xfrm>
            <a:off x="4767263" y="939800"/>
            <a:ext cx="4313237" cy="24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3"/>
          <p:cNvPicPr>
            <a:picLocks noChangeAspect="1" noChangeArrowheads="1"/>
          </p:cNvPicPr>
          <p:nvPr/>
        </p:nvPicPr>
        <p:blipFill>
          <a:blip r:embed="rId3"/>
          <a:srcRect l="14021" t="15997" r="52832" b="78220"/>
          <a:stretch>
            <a:fillRect/>
          </a:stretch>
        </p:blipFill>
        <p:spPr bwMode="auto">
          <a:xfrm>
            <a:off x="4767263" y="519113"/>
            <a:ext cx="4313237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5" descr="http://www.photo-dictionary.com/photofiles/list/4988/6571electrical_pylon.jpg"/>
          <p:cNvPicPr>
            <a:picLocks noChangeAspect="1" noChangeArrowheads="1"/>
          </p:cNvPicPr>
          <p:nvPr/>
        </p:nvPicPr>
        <p:blipFill>
          <a:blip r:embed="rId4"/>
          <a:srcRect t="-128" b="26724"/>
          <a:stretch>
            <a:fillRect/>
          </a:stretch>
        </p:blipFill>
        <p:spPr bwMode="auto">
          <a:xfrm>
            <a:off x="1804988" y="3733800"/>
            <a:ext cx="5575300" cy="272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03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581C4C-4DD5-4602-B43D-1685C3A8BDA3}" type="slidenum">
              <a:rPr lang="en-GB">
                <a:solidFill>
                  <a:schemeClr val="tx1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GB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32771" name="Picture 3" descr="C:\Users\MayneK\Pictures\cycling\Belgium\DSCF1831.JPG"/>
          <p:cNvPicPr>
            <a:picLocks noChangeAspect="1" noChangeArrowheads="1"/>
          </p:cNvPicPr>
          <p:nvPr/>
        </p:nvPicPr>
        <p:blipFill>
          <a:blip r:embed="rId2"/>
          <a:srcRect t="18465" r="25000" b="13544"/>
          <a:stretch>
            <a:fillRect/>
          </a:stretch>
        </p:blipFill>
        <p:spPr bwMode="auto">
          <a:xfrm>
            <a:off x="2743200" y="3795713"/>
            <a:ext cx="4041775" cy="274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 descr="C:\Users\MayneK\Pictures\cycling\Italy\IMG_02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576263"/>
            <a:ext cx="3803650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4" descr="_HYT959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0263" y="576263"/>
            <a:ext cx="4289425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Wie worden de winnaars in 2030?</a:t>
            </a:r>
            <a:endParaRPr lang="en-GB" sz="400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481BAB-274C-4523-B9E5-DC61CCC6A033}" type="slidenum">
              <a:rPr lang="en-GB"/>
              <a:pPr>
                <a:defRPr/>
              </a:pPr>
              <a:t>7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FC1488-D562-4A08-B571-15479E40139D}" type="slidenum">
              <a:rPr lang="en-GB"/>
              <a:pPr>
                <a:defRPr/>
              </a:pPr>
              <a:t>8</a:t>
            </a:fld>
            <a:endParaRPr lang="en-GB"/>
          </a:p>
        </p:txBody>
      </p:sp>
      <p:pic>
        <p:nvPicPr>
          <p:cNvPr id="3481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0813" y="533400"/>
            <a:ext cx="9296401" cy="520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Wie worden de winnaars in 2030?</a:t>
            </a:r>
            <a:endParaRPr lang="en-GB" sz="4000" smtClean="0"/>
          </a:p>
        </p:txBody>
      </p:sp>
      <p:sp>
        <p:nvSpPr>
          <p:cNvPr id="35842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 smtClean="0"/>
              <a:t>Fietsen als een indicator</a:t>
            </a:r>
            <a:r>
              <a:rPr lang="en-US" smtClean="0"/>
              <a:t>:</a:t>
            </a:r>
          </a:p>
          <a:p>
            <a:pPr lvl="1" eaLnBrk="1" hangingPunct="1"/>
            <a:r>
              <a:rPr lang="en-US" smtClean="0"/>
              <a:t>Vervoersafstand beneden 7.5km </a:t>
            </a:r>
          </a:p>
          <a:p>
            <a:pPr lvl="2" eaLnBrk="1" hangingPunct="1"/>
            <a:r>
              <a:rPr lang="en-US" sz="2000" smtClean="0"/>
              <a:t>Winnaars zullen meer dan &gt;60% aandeel hebben </a:t>
            </a:r>
          </a:p>
          <a:p>
            <a:pPr lvl="2" eaLnBrk="1" hangingPunct="1"/>
            <a:r>
              <a:rPr lang="en-US" sz="2000" smtClean="0"/>
              <a:t>Grote verandering in winkelgedrag</a:t>
            </a:r>
          </a:p>
          <a:p>
            <a:pPr lvl="1" eaLnBrk="1" hangingPunct="1"/>
            <a:r>
              <a:rPr lang="en-US" smtClean="0"/>
              <a:t>Vervoersafstand 7.5km – 20km</a:t>
            </a:r>
          </a:p>
          <a:p>
            <a:pPr lvl="2" eaLnBrk="1" hangingPunct="1"/>
            <a:r>
              <a:rPr lang="en-US" smtClean="0"/>
              <a:t>Hoogopgeleide werknemers reizen per </a:t>
            </a:r>
          </a:p>
          <a:p>
            <a:pPr lvl="3" eaLnBrk="1" hangingPunct="1"/>
            <a:r>
              <a:rPr lang="en-US" smtClean="0"/>
              <a:t>Fiets </a:t>
            </a:r>
          </a:p>
          <a:p>
            <a:pPr lvl="3" eaLnBrk="1" hangingPunct="1"/>
            <a:r>
              <a:rPr lang="en-US" smtClean="0"/>
              <a:t>Fiets en openbaar vervoer </a:t>
            </a:r>
          </a:p>
          <a:p>
            <a:pPr lvl="3" eaLnBrk="1" hangingPunct="1"/>
            <a:r>
              <a:rPr lang="en-US" smtClean="0"/>
              <a:t>Electrische fiets</a:t>
            </a:r>
          </a:p>
          <a:p>
            <a:pPr lvl="2" eaLnBrk="1" hangingPunct="1"/>
            <a:r>
              <a:rPr lang="en-US" smtClean="0"/>
              <a:t>Verandering detailhandel/nieuwe stedelijke logistiek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04669B-C20F-4F5D-BE4A-AFF15F904FA0}" type="slidenum">
              <a:rPr lang="en-GB"/>
              <a:pPr>
                <a:defRPr/>
              </a:pPr>
              <a:t>9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F presentation template">
  <a:themeElements>
    <a:clrScheme name="ECF ppt template theme">
      <a:dk1>
        <a:srgbClr val="205867"/>
      </a:dk1>
      <a:lt1>
        <a:sysClr val="window" lastClr="FFFFFF"/>
      </a:lt1>
      <a:dk2>
        <a:srgbClr val="31859B"/>
      </a:dk2>
      <a:lt2>
        <a:srgbClr val="DBEEF3"/>
      </a:lt2>
      <a:accent1>
        <a:srgbClr val="205867"/>
      </a:accent1>
      <a:accent2>
        <a:srgbClr val="205867"/>
      </a:accent2>
      <a:accent3>
        <a:srgbClr val="31859B"/>
      </a:accent3>
      <a:accent4>
        <a:srgbClr val="31859B"/>
      </a:accent4>
      <a:accent5>
        <a:srgbClr val="FFFF00"/>
      </a:accent5>
      <a:accent6>
        <a:srgbClr val="FFFF00"/>
      </a:accent6>
      <a:hlink>
        <a:srgbClr val="4BACC6"/>
      </a:hlink>
      <a:folHlink>
        <a:srgbClr val="F79646"/>
      </a:folHlink>
    </a:clrScheme>
    <a:fontScheme name="ECF ppt template">
      <a:majorFont>
        <a:latin typeface="Futura Lt BT"/>
        <a:ea typeface=""/>
        <a:cs typeface=""/>
      </a:majorFont>
      <a:minorFont>
        <a:latin typeface="FuturaBook 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CF presentation template">
  <a:themeElements>
    <a:clrScheme name="ECF ppt template theme">
      <a:dk1>
        <a:srgbClr val="205867"/>
      </a:dk1>
      <a:lt1>
        <a:sysClr val="window" lastClr="FFFFFF"/>
      </a:lt1>
      <a:dk2>
        <a:srgbClr val="31859B"/>
      </a:dk2>
      <a:lt2>
        <a:srgbClr val="DBEEF3"/>
      </a:lt2>
      <a:accent1>
        <a:srgbClr val="205867"/>
      </a:accent1>
      <a:accent2>
        <a:srgbClr val="205867"/>
      </a:accent2>
      <a:accent3>
        <a:srgbClr val="31859B"/>
      </a:accent3>
      <a:accent4>
        <a:srgbClr val="31859B"/>
      </a:accent4>
      <a:accent5>
        <a:srgbClr val="FFFF00"/>
      </a:accent5>
      <a:accent6>
        <a:srgbClr val="FFFF00"/>
      </a:accent6>
      <a:hlink>
        <a:srgbClr val="4BACC6"/>
      </a:hlink>
      <a:folHlink>
        <a:srgbClr val="F79646"/>
      </a:folHlink>
    </a:clrScheme>
    <a:fontScheme name="ECF ppt template">
      <a:majorFont>
        <a:latin typeface="Futura Lt BT"/>
        <a:ea typeface=""/>
        <a:cs typeface=""/>
      </a:majorFont>
      <a:minorFont>
        <a:latin typeface="FuturaBook 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ECF presentation template</Template>
  <TotalTime>409</TotalTime>
  <Words>249</Words>
  <Application>Microsoft Office PowerPoint</Application>
  <PresentationFormat>Diavoorstelling (4:3)</PresentationFormat>
  <Paragraphs>57</Paragraphs>
  <Slides>12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Ontwerpsjabloon</vt:lpstr>
      </vt:variant>
      <vt:variant>
        <vt:i4>2</vt:i4>
      </vt:variant>
      <vt:variant>
        <vt:lpstr>Diatitels</vt:lpstr>
      </vt:variant>
      <vt:variant>
        <vt:i4>12</vt:i4>
      </vt:variant>
    </vt:vector>
  </HeadingPairs>
  <TitlesOfParts>
    <vt:vector size="19" baseType="lpstr">
      <vt:lpstr>Arial</vt:lpstr>
      <vt:lpstr>Futura Lt BT</vt:lpstr>
      <vt:lpstr>FuturaBook Ro</vt:lpstr>
      <vt:lpstr>Calibri</vt:lpstr>
      <vt:lpstr>Times New Roman</vt:lpstr>
      <vt:lpstr>ECF presentation template</vt:lpstr>
      <vt:lpstr>1_ECF presentation template</vt:lpstr>
      <vt:lpstr>2030 Steden – wordt  Dordrecht winnaar  of verliezer?</vt:lpstr>
      <vt:lpstr>ECF</vt:lpstr>
      <vt:lpstr>2030 steden – wordt ordrecht  winnaar of verliezer?</vt:lpstr>
      <vt:lpstr>Dia 4</vt:lpstr>
      <vt:lpstr>Dia 5</vt:lpstr>
      <vt:lpstr>Dia 6</vt:lpstr>
      <vt:lpstr>Wie worden de winnaars in 2030?</vt:lpstr>
      <vt:lpstr>Dia 8</vt:lpstr>
      <vt:lpstr>Wie worden de winnaars in 2030?</vt:lpstr>
      <vt:lpstr>Dia 10</vt:lpstr>
      <vt:lpstr>2030 steden – Dordrecht  winnaar of verliezer?</vt:lpstr>
      <vt:lpstr>Dank voor uw aandacht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THE PRESENTATION</dc:title>
  <dc:creator>Kevin Mayne</dc:creator>
  <cp:lastModifiedBy>Val</cp:lastModifiedBy>
  <cp:revision>16</cp:revision>
  <dcterms:created xsi:type="dcterms:W3CDTF">2013-02-12T10:50:31Z</dcterms:created>
  <dcterms:modified xsi:type="dcterms:W3CDTF">2013-02-27T19:17:57Z</dcterms:modified>
</cp:coreProperties>
</file>